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9"/>
  </p:notesMasterIdLst>
  <p:sldIdLst>
    <p:sldId id="316" r:id="rId4"/>
    <p:sldId id="320" r:id="rId5"/>
    <p:sldId id="349" r:id="rId6"/>
    <p:sldId id="1342" r:id="rId7"/>
    <p:sldId id="1343" r:id="rId8"/>
    <p:sldId id="1332" r:id="rId9"/>
    <p:sldId id="1207" r:id="rId10"/>
    <p:sldId id="1171" r:id="rId11"/>
    <p:sldId id="723" r:id="rId12"/>
    <p:sldId id="724" r:id="rId13"/>
    <p:sldId id="1338" r:id="rId14"/>
    <p:sldId id="1349" r:id="rId15"/>
    <p:sldId id="1213" r:id="rId16"/>
    <p:sldId id="1346" r:id="rId17"/>
    <p:sldId id="1345" r:id="rId18"/>
    <p:sldId id="1326" r:id="rId19"/>
    <p:sldId id="1204" r:id="rId20"/>
    <p:sldId id="728" r:id="rId21"/>
    <p:sldId id="1350" r:id="rId22"/>
    <p:sldId id="1351" r:id="rId23"/>
    <p:sldId id="1200" r:id="rId24"/>
    <p:sldId id="670" r:id="rId25"/>
    <p:sldId id="1228" r:id="rId26"/>
    <p:sldId id="287" r:id="rId27"/>
    <p:sldId id="124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58666-7194-43C3-A5F4-7C070EEE8D9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6E04D-53D6-4E11-9A14-D1FA9B035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261AC-C647-4945-A8B5-FFD09EACB3CF}" type="slidenum">
              <a:rPr lang="ru-RU"/>
              <a:pPr/>
              <a:t>7</a:t>
            </a:fld>
            <a:endParaRPr lang="ru-RU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747713"/>
            <a:ext cx="6654800" cy="3743325"/>
          </a:xfrm>
          <a:prstGeom prst="rect">
            <a:avLst/>
          </a:prstGeom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3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F845F-B273-4029-892C-F150806B8C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5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F845F-B273-4029-892C-F150806B8C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4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CF665-3DB3-43BB-B489-DB9D20B031DE}" type="slidenum">
              <a:rPr lang="ru-RU">
                <a:solidFill>
                  <a:srgbClr val="000000"/>
                </a:solidFill>
              </a:rPr>
              <a:pPr/>
              <a:t>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из презентации главного педиатра СПб, д.м.н., профессора Л.А. Эрдмана</a:t>
            </a:r>
          </a:p>
        </p:txBody>
      </p:sp>
    </p:spTree>
    <p:extLst>
      <p:ext uri="{BB962C8B-B14F-4D97-AF65-F5344CB8AC3E}">
        <p14:creationId xmlns:p14="http://schemas.microsoft.com/office/powerpoint/2010/main" val="37448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F845F-B273-4029-892C-F150806B8CF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6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DAC2B-D49F-4721-8798-72630FE3A8C5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prstGeom prst="rect">
            <a:avLst/>
          </a:prstGeo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0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70AEF-EE03-47EA-B325-475D5E0B61FE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prstGeom prst="rect">
            <a:avLst/>
          </a:prstGeom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47713"/>
            <a:ext cx="6654800" cy="37433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из презентации главного педиатра СПб, д.м.н., профессора Л.А. Эрдмана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5574" y="4581128"/>
            <a:ext cx="4685143" cy="1728192"/>
          </a:xfrm>
        </p:spPr>
        <p:txBody>
          <a:bodyPr>
            <a:normAutofit/>
          </a:bodyPr>
          <a:lstStyle>
            <a:lvl1pPr>
              <a:defRPr sz="1600"/>
            </a:lvl1pPr>
            <a:lvl2pPr marL="239178" indent="-239178">
              <a:tabLst>
                <a:tab pos="239178" algn="l"/>
              </a:tabLst>
              <a:defRPr sz="1467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33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2255573" y="1508787"/>
            <a:ext cx="95050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2255574" y="1700809"/>
            <a:ext cx="4685143" cy="278430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7080941" y="4581128"/>
            <a:ext cx="4685143" cy="1728192"/>
          </a:xfrm>
        </p:spPr>
        <p:txBody>
          <a:bodyPr>
            <a:normAutofit/>
          </a:bodyPr>
          <a:lstStyle>
            <a:lvl1pPr>
              <a:defRPr sz="1600"/>
            </a:lvl1pPr>
            <a:lvl2pPr marL="239178" indent="-239178">
              <a:tabLst>
                <a:tab pos="239178" algn="l"/>
              </a:tabLst>
              <a:defRPr sz="1467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33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7080941" y="1700809"/>
            <a:ext cx="4685143" cy="278430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5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2255573" y="1508787"/>
            <a:ext cx="95050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2255574" y="1700808"/>
            <a:ext cx="4685143" cy="46085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7080941" y="4581128"/>
            <a:ext cx="4685143" cy="1728192"/>
          </a:xfrm>
        </p:spPr>
        <p:txBody>
          <a:bodyPr>
            <a:normAutofit/>
          </a:bodyPr>
          <a:lstStyle>
            <a:lvl1pPr>
              <a:defRPr sz="1600"/>
            </a:lvl1pPr>
            <a:lvl2pPr marL="239178" indent="-239178">
              <a:tabLst>
                <a:tab pos="239178" algn="l"/>
              </a:tabLst>
              <a:defRPr sz="1467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33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7080941" y="1700809"/>
            <a:ext cx="4685143" cy="278430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7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2255573" y="1508787"/>
            <a:ext cx="95050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2255574" y="1700808"/>
            <a:ext cx="4685143" cy="46085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7080941" y="1700808"/>
            <a:ext cx="4685143" cy="4608512"/>
          </a:xfrm>
        </p:spPr>
        <p:txBody>
          <a:bodyPr anchor="ctr">
            <a:normAutofit/>
          </a:bodyPr>
          <a:lstStyle>
            <a:lvl1pPr>
              <a:defRPr sz="1600"/>
            </a:lvl1pPr>
            <a:lvl2pPr marL="239178" indent="-239178">
              <a:tabLst>
                <a:tab pos="239178" algn="l"/>
              </a:tabLst>
              <a:defRPr sz="1467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33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3075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54" y="404664"/>
            <a:ext cx="5184575" cy="110412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576053" y="1508787"/>
            <a:ext cx="518457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823526" y="0"/>
            <a:ext cx="4293892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6576055" y="1700808"/>
            <a:ext cx="5190029" cy="4608512"/>
          </a:xfrm>
        </p:spPr>
        <p:txBody>
          <a:bodyPr anchor="t">
            <a:normAutofit/>
          </a:bodyPr>
          <a:lstStyle>
            <a:lvl1pPr>
              <a:defRPr sz="1600"/>
            </a:lvl1pPr>
            <a:lvl2pPr marL="239178" indent="-239178">
              <a:tabLst>
                <a:tab pos="239178" algn="l"/>
              </a:tabLst>
              <a:defRPr sz="1467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33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34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894993" y="4877292"/>
            <a:ext cx="5730961" cy="616925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7719862" y="4987556"/>
            <a:ext cx="1919197" cy="1919197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9229783" y="82063"/>
            <a:ext cx="1919197" cy="1919197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574" y="404664"/>
            <a:ext cx="5184575" cy="110412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6864085" y="969100"/>
            <a:ext cx="5040560" cy="504303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2255575" y="1700808"/>
            <a:ext cx="2892699" cy="3072341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600"/>
            </a:lvl1pPr>
            <a:lvl2pPr marL="239178" indent="-239178">
              <a:tabLst>
                <a:tab pos="239178" algn="l"/>
              </a:tabLst>
              <a:defRPr sz="1467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33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9442456" y="-1600423"/>
            <a:ext cx="5040560" cy="504303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9426128" y="3538623"/>
            <a:ext cx="5040560" cy="504303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4302043" y="3538623"/>
            <a:ext cx="5040560" cy="504303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8635440" y="641437"/>
            <a:ext cx="897661" cy="6095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6450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575" y="2059176"/>
            <a:ext cx="3696411" cy="135213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6117418" y="0"/>
            <a:ext cx="3002919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2255574" y="3555330"/>
            <a:ext cx="3600399" cy="1227517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600"/>
            </a:lvl1pPr>
            <a:lvl2pPr marL="239178" indent="-239178">
              <a:tabLst>
                <a:tab pos="239178" algn="l"/>
              </a:tabLst>
              <a:defRPr sz="1467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33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6117418" y="3525011"/>
            <a:ext cx="6074583" cy="3332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9217024" y="0"/>
            <a:ext cx="2974976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5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2255573" y="1508787"/>
            <a:ext cx="95050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618" y="404664"/>
            <a:ext cx="3503345" cy="206422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6618" y="2564905"/>
            <a:ext cx="3503345" cy="356126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6117418" y="404663"/>
            <a:ext cx="5643212" cy="5731348"/>
          </a:xfrm>
        </p:spPr>
        <p:txBody>
          <a:bodyPr>
            <a:normAutofit/>
          </a:bodyPr>
          <a:lstStyle>
            <a:lvl1pPr>
              <a:defRPr sz="2133"/>
            </a:lvl1pPr>
            <a:lvl2pPr marL="239178" indent="-239178">
              <a:tabLst>
                <a:tab pos="239178" algn="l"/>
              </a:tabLst>
              <a:defRPr sz="1867"/>
            </a:lvl2pPr>
            <a:lvl3pPr marL="476239" indent="-237061">
              <a:tabLst>
                <a:tab pos="476239" algn="l"/>
              </a:tabLst>
              <a:defRPr sz="1600"/>
            </a:lvl3pPr>
            <a:lvl4pPr marL="715415" indent="-239178"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1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617" y="4638457"/>
            <a:ext cx="7315200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19536" y="116633"/>
            <a:ext cx="10129125" cy="43684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6617" y="5301209"/>
            <a:ext cx="7315200" cy="8048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803653" y="0"/>
            <a:ext cx="4292347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576054" y="452669"/>
            <a:ext cx="5184575" cy="283231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6576055" y="3573017"/>
            <a:ext cx="5190029" cy="2688297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 marL="239178" indent="-239178">
              <a:tabLst>
                <a:tab pos="239178" algn="l"/>
              </a:tabLst>
              <a:defRPr sz="1467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33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011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6489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9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54" y="452669"/>
            <a:ext cx="5184575" cy="283231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803653" y="0"/>
            <a:ext cx="4292347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6576055" y="3573017"/>
            <a:ext cx="5190029" cy="2688297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 marL="239178" indent="-239178">
              <a:tabLst>
                <a:tab pos="239178" algn="l"/>
              </a:tabLst>
              <a:defRPr sz="1467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33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60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54" y="452669"/>
            <a:ext cx="5184575" cy="283231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803653" y="0"/>
            <a:ext cx="4292347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6576055" y="3573017"/>
            <a:ext cx="5190029" cy="2688297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 marL="239178" indent="-239178">
              <a:tabLst>
                <a:tab pos="239178" algn="l"/>
              </a:tabLst>
              <a:defRPr sz="1467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33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0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54" y="452669"/>
            <a:ext cx="5184575" cy="283231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803653" y="0"/>
            <a:ext cx="4292347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6576055" y="3573017"/>
            <a:ext cx="5190029" cy="2688297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 marL="239178" indent="-239178">
              <a:tabLst>
                <a:tab pos="239178" algn="l"/>
              </a:tabLst>
              <a:defRPr sz="1467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33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7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6617" y="404663"/>
            <a:ext cx="9480755" cy="1104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6617" y="1748813"/>
            <a:ext cx="9480755" cy="44164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2255573" y="1508787"/>
            <a:ext cx="95050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2255573" y="1508787"/>
            <a:ext cx="95050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5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617" y="2708920"/>
            <a:ext cx="9480755" cy="336037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6617" y="536656"/>
            <a:ext cx="9480755" cy="183622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2255573" y="2564904"/>
            <a:ext cx="95050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6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5574" y="1796818"/>
            <a:ext cx="4685143" cy="4329345"/>
          </a:xfrm>
        </p:spPr>
        <p:txBody>
          <a:bodyPr>
            <a:normAutofit/>
          </a:bodyPr>
          <a:lstStyle>
            <a:lvl1pPr>
              <a:defRPr sz="2133"/>
            </a:lvl1pPr>
            <a:lvl2pPr marL="239178" indent="-239178">
              <a:tabLst>
                <a:tab pos="239178" algn="l"/>
              </a:tabLst>
              <a:defRPr sz="1867"/>
            </a:lvl2pPr>
            <a:lvl3pPr marL="476239" indent="-237061">
              <a:tabLst>
                <a:tab pos="476239" algn="l"/>
              </a:tabLst>
              <a:defRPr sz="1600"/>
            </a:lvl3pPr>
            <a:lvl4pPr marL="715415" indent="-239178"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2255573" y="1508787"/>
            <a:ext cx="95050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7075487" y="1806666"/>
            <a:ext cx="4685143" cy="4329345"/>
          </a:xfrm>
        </p:spPr>
        <p:txBody>
          <a:bodyPr>
            <a:normAutofit/>
          </a:bodyPr>
          <a:lstStyle>
            <a:lvl1pPr>
              <a:defRPr sz="2133"/>
            </a:lvl1pPr>
            <a:lvl2pPr marL="239178" indent="-239178">
              <a:tabLst>
                <a:tab pos="239178" algn="l"/>
              </a:tabLst>
              <a:defRPr sz="1867"/>
            </a:lvl2pPr>
            <a:lvl3pPr marL="476239" indent="-237061">
              <a:tabLst>
                <a:tab pos="476239" algn="l"/>
              </a:tabLst>
              <a:defRPr sz="1600"/>
            </a:lvl3pPr>
            <a:lvl4pPr marL="715415" indent="-239178"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95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573" y="404664"/>
            <a:ext cx="9505056" cy="1104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5573" y="1748813"/>
            <a:ext cx="9505056" cy="4416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32983" y="6405331"/>
            <a:ext cx="28448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56617" y="6405331"/>
            <a:ext cx="38608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161308" y="6405331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1" y="26202"/>
            <a:ext cx="1803399" cy="68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7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800"/>
        </a:spcBef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hyperlink" Target="file:///I:\&#1069;&#1050;&#1057;&#1055;&#1045;&#1056;&#1048;&#1052;&#1045;&#1053;&#1058;\&#1064;&#1050;&#1054;&#1051;&#1067;\391%20&#1096;&#1082;&#1086;&#1083;&#1072;%202004-2005\&#1088;&#1072;&#1081;&#1086;&#1085;&#1085;&#1099;&#1081;%20&#1089;&#1077;&#1084;&#1080;&#1085;&#1072;&#1088;%2021.11.07\a_&#1057;&#1072;&#1081;&#1090;\index.htm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585" y="2867214"/>
            <a:ext cx="9480755" cy="11041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Взаимодействие семьи и школы в условиях цифровой трансформации образования: </a:t>
            </a:r>
            <a:r>
              <a:rPr lang="ru-RU" dirty="0" err="1"/>
              <a:t>здоровьесозидающий</a:t>
            </a:r>
            <a:r>
              <a:rPr lang="ru-RU" dirty="0"/>
              <a:t> подход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2052966" y="387650"/>
            <a:ext cx="9311991" cy="1104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67" dirty="0"/>
              <a:t>ГБУ ДПО Санкт-Петербургская академия </a:t>
            </a:r>
          </a:p>
          <a:p>
            <a:pPr algn="ctr"/>
            <a:r>
              <a:rPr lang="ru-RU" sz="1867" dirty="0"/>
              <a:t>постдипломного педагогического образования</a:t>
            </a:r>
          </a:p>
          <a:p>
            <a:pPr algn="ctr"/>
            <a:r>
              <a:rPr lang="ru-RU" sz="1867" dirty="0"/>
              <a:t>Кафедра педагогики и андрагогики</a:t>
            </a:r>
          </a:p>
          <a:p>
            <a:pPr algn="ctr"/>
            <a:endParaRPr lang="ru-RU" sz="1200" dirty="0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FBD663DF-D415-403C-9E32-1914C5CE8B63}"/>
              </a:ext>
            </a:extLst>
          </p:cNvPr>
          <p:cNvSpPr txBox="1">
            <a:spLocks/>
          </p:cNvSpPr>
          <p:nvPr/>
        </p:nvSpPr>
        <p:spPr>
          <a:xfrm>
            <a:off x="2495601" y="5445222"/>
            <a:ext cx="9311991" cy="1104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67" dirty="0"/>
              <a:t>М.Г. Колесникова, </a:t>
            </a:r>
            <a:r>
              <a:rPr lang="ru-RU" sz="1867" dirty="0" err="1"/>
              <a:t>к.п.н</a:t>
            </a:r>
            <a:r>
              <a:rPr lang="ru-RU" sz="1867" dirty="0"/>
              <a:t>., доцент, </a:t>
            </a:r>
          </a:p>
          <a:p>
            <a:pPr algn="r"/>
            <a:r>
              <a:rPr lang="ru-RU" sz="1867" dirty="0"/>
              <a:t>доцент кафедры педагогики и андрагогики СПб АППО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1505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255573" y="1542946"/>
            <a:ext cx="9767093" cy="5328592"/>
          </a:xfrm>
        </p:spPr>
        <p:txBody>
          <a:bodyPr/>
          <a:lstStyle/>
          <a:p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Существенно изменились и зачастую ухудшились все ключевые характеристики развития личности ребенка: когнитивные, эмоциональные, волевые, поведенческие: современного ребенка стало исключительно трудно обучать, воспитывать, социализировать традиционными педагогическими методами как в семье так и в школе</a:t>
            </a:r>
          </a:p>
          <a:p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Рост числа детей с эмоциональными проблемами, находящихся в состоянии аффективной напряженности из-за постоянного чувства незащищенности, отсутствия опоры в близком окружении и потому беспомощности</a:t>
            </a:r>
          </a:p>
          <a:p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Стихийный характер социализации ребенка в глобальном информационном пространстве, прежде всего в интернете</a:t>
            </a:r>
          </a:p>
          <a:p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84CA879-A549-48D8-94E4-AABEFCE5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развития «поколения </a:t>
            </a:r>
            <a:r>
              <a:rPr lang="en-US" dirty="0"/>
              <a:t>Z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0993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7269" y="678553"/>
            <a:ext cx="96604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эмоционально-оценочное отношение человека к своей жизни, своей личности, взаимоотношениям с другими и процессам, имеющим важное значение с точки зрения усвоенных нормативно-ценностных и смысловых представлений о «благополучной» внешней и внутренней среде,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выражающейся в удовлетворенности ею, ощущении счастья 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Р.М.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Шамионов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8421F8-BBD2-418D-A311-2691BEAE6B02}"/>
              </a:ext>
            </a:extLst>
          </p:cNvPr>
          <p:cNvSpPr/>
          <p:nvPr/>
        </p:nvSpPr>
        <p:spPr>
          <a:xfrm>
            <a:off x="2117270" y="2617545"/>
            <a:ext cx="9660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3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интегративное психологическое образование, включающее личностные характеристики человека, имеющие отношение к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оцениванию различных аспектов собственной жизни и переживание удовлетворенности ими 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Елисеева, 2011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A641C5-9FAA-4A49-8FC8-3DEFD51B9D16}"/>
              </a:ext>
            </a:extLst>
          </p:cNvPr>
          <p:cNvSpPr/>
          <p:nvPr/>
        </p:nvSpPr>
        <p:spPr>
          <a:xfrm>
            <a:off x="2117270" y="3958699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 школьника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необходимо школьникам, чтобы жить счастливой и полноценной жизнью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качество жизни школьников и не связывается напрямую с будущими успехами или достижениями. Инвестируя в будущие результаты деятельности детей и подростков, чрезвычайно важно, чтобы политики и педагоги обращали внимание на благополучие учащихся уже сейчас, пока они находятся в школе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6D27D4-8B40-409B-AC05-88DD94B49F28}"/>
              </a:ext>
            </a:extLst>
          </p:cNvPr>
          <p:cNvSpPr/>
          <p:nvPr/>
        </p:nvSpPr>
        <p:spPr>
          <a:xfrm>
            <a:off x="4574456" y="5914300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 PISA 2018 Results: (Volume III) What School Life Means for Students’ Lives, PISA Publishing, Paris. 2019. https://doi.org/10.1787/acd78851-en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B780DB4B-2811-4694-833D-7D849670AD01}"/>
              </a:ext>
            </a:extLst>
          </p:cNvPr>
          <p:cNvSpPr txBox="1">
            <a:spLocks/>
          </p:cNvSpPr>
          <p:nvPr/>
        </p:nvSpPr>
        <p:spPr>
          <a:xfrm>
            <a:off x="2117268" y="126491"/>
            <a:ext cx="9505056" cy="110412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 благополучии</a:t>
            </a:r>
          </a:p>
        </p:txBody>
      </p:sp>
    </p:spTree>
    <p:extLst>
      <p:ext uri="{BB962C8B-B14F-4D97-AF65-F5344CB8AC3E}">
        <p14:creationId xmlns:p14="http://schemas.microsoft.com/office/powerpoint/2010/main" val="275003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DD1AB-9A7C-45C7-AB78-315764A1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образовательной экосистеме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39E7CA3-5BDE-4082-B2A4-2905E5BE6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36" y="1615253"/>
            <a:ext cx="5475134" cy="466701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812FA5-14CB-456D-A432-0B0C8FAF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6BD4F4-C4FA-4442-AEAC-C98FA141108F}"/>
              </a:ext>
            </a:extLst>
          </p:cNvPr>
          <p:cNvSpPr/>
          <p:nvPr/>
        </p:nvSpPr>
        <p:spPr>
          <a:xfrm>
            <a:off x="1896534" y="1859340"/>
            <a:ext cx="432646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Особенности образовательной экосистемы:</a:t>
            </a:r>
          </a:p>
          <a:p>
            <a:pPr indent="127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сетевой характер взаимодействия;</a:t>
            </a:r>
          </a:p>
          <a:p>
            <a:pPr indent="127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саморегуляция и саморазвитие; </a:t>
            </a:r>
          </a:p>
          <a:p>
            <a:pPr indent="127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открытость, обмен с окружением энергией и информацией; </a:t>
            </a:r>
          </a:p>
          <a:p>
            <a:pPr indent="127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состояние постоянной трансформации; </a:t>
            </a:r>
          </a:p>
          <a:p>
            <a:pPr indent="127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устойчивость благодаря</a:t>
            </a:r>
            <a:r>
              <a:rPr lang="ru-RU" sz="2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высокому уровню солидарности и доверия в системе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4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9F2B41-037F-471C-BC03-7EDD03179B29}"/>
              </a:ext>
            </a:extLst>
          </p:cNvPr>
          <p:cNvSpPr/>
          <p:nvPr/>
        </p:nvSpPr>
        <p:spPr>
          <a:xfrm>
            <a:off x="1973296" y="785306"/>
            <a:ext cx="96970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84,6% родителей признают наличие рисков для психологического здоровья ребенка (злоупотребление цифровыми ресурсами негативно влияет на интеллектуальное, речевое, эмоциональное развитие детей, их способность к чтению);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55,4% знают о существовании в интернете закрытых для публичного доступа сообществ со скрываемыми от общества тайнами, своим символическим языком, «разговорами не для всех»;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93,0% родителей хотели бы оказывать своему ребенку поддержку с целью его безопасного пребывания и самореализации в сети Интернет.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20AF87-D18F-44AD-BA8C-E0AD880B639F}"/>
              </a:ext>
            </a:extLst>
          </p:cNvPr>
          <p:cNvSpPr txBox="1">
            <a:spLocks/>
          </p:cNvSpPr>
          <p:nvPr/>
        </p:nvSpPr>
        <p:spPr>
          <a:xfrm>
            <a:off x="2070101" y="134799"/>
            <a:ext cx="10049933" cy="932001"/>
          </a:xfrm>
          <a:prstGeom prst="rect">
            <a:avLst/>
          </a:prstGeom>
        </p:spPr>
        <p:txBody>
          <a:bodyPr lIns="64291" tIns="32146" rIns="64291" bIns="32146">
            <a:normAutofit fontScale="5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Обеспокоенность родителей рисками пребывания ребенка в цифровой среде 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педагогики семьи СПб АППО, ноябрь-декабрь 2019 г., 10951 чел.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BAAA4E-D746-4DA8-9EB9-0846BE5C2431}"/>
              </a:ext>
            </a:extLst>
          </p:cNvPr>
          <p:cNvSpPr txBox="1">
            <a:spLocks/>
          </p:cNvSpPr>
          <p:nvPr/>
        </p:nvSpPr>
        <p:spPr>
          <a:xfrm>
            <a:off x="1973296" y="3924627"/>
            <a:ext cx="10049933" cy="932001"/>
          </a:xfrm>
          <a:prstGeom prst="rect">
            <a:avLst/>
          </a:prstGeom>
        </p:spPr>
        <p:txBody>
          <a:bodyPr lIns="64291" tIns="32146" rIns="64291" bIns="32146">
            <a:normAutofit fontScale="5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Обеспокоенность родителей рисками пребывания ребенка в цифровой среде 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педагогики семьи СПб АППО, ноябрь-декабрь 2019 г., 10951 чел.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8936B0-27BD-4FA0-B2FB-B950890A9D61}"/>
              </a:ext>
            </a:extLst>
          </p:cNvPr>
          <p:cNvSpPr/>
          <p:nvPr/>
        </p:nvSpPr>
        <p:spPr>
          <a:xfrm>
            <a:off x="1973295" y="4702134"/>
            <a:ext cx="96970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28,5% родителей в курсе интересов своего ребенка в использовании цифровых технологий, обсуждают с ним эти вопросы и помогают ему в выборе конкретных цифровых технологий;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половины родителей (44,4%) используют программные средства контроля деятельности ребенка в интернете.</a:t>
            </a:r>
          </a:p>
        </p:txBody>
      </p:sp>
    </p:spTree>
    <p:extLst>
      <p:ext uri="{BB962C8B-B14F-4D97-AF65-F5344CB8AC3E}">
        <p14:creationId xmlns:p14="http://schemas.microsoft.com/office/powerpoint/2010/main" val="292370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C4D5C5-D89D-4BFF-8BEE-6303C9FE0A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64987" y="1641045"/>
            <a:ext cx="8640960" cy="4873752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профессионалов – представителей образовательного учреждения, направленная на оказание … помощи детям в решении проблем, связанных с физическим и психическим здоровьем, успешным продвижением в обучении, эффективной деловой и межличностной коммуникацией, жизненным самоопределением.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 совместного с ребёнком определения его собственных интересов, целей, возможностей и путей преодоления препятствий (проблем), мешающих ему сохранить своё человеческое достоинство и самостоятельно достигать желаемых результатов в обучении, самовоспитании, общении, здоровом образе жизни (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О.С.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Газман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05D2B3-5BBA-4263-BEE3-1C0538D3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73" y="404664"/>
            <a:ext cx="9505056" cy="1104123"/>
          </a:xfrm>
        </p:spPr>
        <p:txBody>
          <a:bodyPr/>
          <a:lstStyle/>
          <a:p>
            <a:r>
              <a:rPr lang="ru-RU" dirty="0"/>
              <a:t>О педагогической поддержке</a:t>
            </a:r>
          </a:p>
        </p:txBody>
      </p:sp>
    </p:spTree>
    <p:extLst>
      <p:ext uri="{BB962C8B-B14F-4D97-AF65-F5344CB8AC3E}">
        <p14:creationId xmlns:p14="http://schemas.microsoft.com/office/powerpoint/2010/main" val="293434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15A5053-5C39-4E1C-AA5F-DDB3208FC23F}"/>
              </a:ext>
            </a:extLst>
          </p:cNvPr>
          <p:cNvSpPr txBox="1">
            <a:spLocks/>
          </p:cNvSpPr>
          <p:nvPr/>
        </p:nvSpPr>
        <p:spPr>
          <a:xfrm>
            <a:off x="2070101" y="134799"/>
            <a:ext cx="10049933" cy="1428702"/>
          </a:xfrm>
          <a:prstGeom prst="rect">
            <a:avLst/>
          </a:prstGeom>
        </p:spPr>
        <p:txBody>
          <a:bodyPr lIns="64291" tIns="32146" rIns="64291" bIns="32146">
            <a:normAutofit fontScale="5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Педагогическая поддержка родителям обучающихся для минимизации рисков нарушения здоровья в цифровой среде и в формировании его здорового образа жизни с использованием цифровых технологий 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педагогики семьи СПб АППО, ноябрь-декабрь 2019 г., 10951 чел.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9D44DE-31C0-4049-85ED-BD868315FD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80202" y="2406888"/>
            <a:ext cx="5367866" cy="319102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41B503-77B0-43B8-A542-B5FE3A2DF1AC}"/>
              </a:ext>
            </a:extLst>
          </p:cNvPr>
          <p:cNvSpPr/>
          <p:nvPr/>
        </p:nvSpPr>
        <p:spPr>
          <a:xfrm>
            <a:off x="2070101" y="1644888"/>
            <a:ext cx="44026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46,2% - педагоги знакомят родителей с требованиями, которые минимизируют риски пребывания ребенка в цифровой среде (организация рабочего места, продолжительность работы за компьютером, правила использования гаджетов и т.п.).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20,4% - педагоги знакомят с цифровым ресурсами, позволяющими следить за своим здоровьем и образом жизни, вести здоровый образ жизни, общаться в сети с единомышленниками в данной области;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15,6% - педагоги оказывают  поддержку в осуществлении совместных цифровых проектов родителей и детей по продвижению здорового образа жизни.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2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623577" y="252251"/>
            <a:ext cx="8757920" cy="1986644"/>
          </a:xfrm>
          <a:prstGeom prst="rect">
            <a:avLst/>
          </a:prstGeom>
          <a:solidFill>
            <a:schemeClr val="bg1"/>
          </a:solidFill>
          <a:ln w="34925" cap="rnd">
            <a:solidFill>
              <a:srgbClr val="0070C0"/>
            </a:solidFill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588" algn="just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ru-RU" sz="2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Здоровьесозидающий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</a:rPr>
              <a:t> подход к образованию</a:t>
            </a:r>
            <a:r>
              <a:rPr lang="ru-RU" sz="2200" dirty="0">
                <a:latin typeface="Times New Roman"/>
                <a:ea typeface="Times New Roman"/>
              </a:rPr>
              <a:t> – </a:t>
            </a:r>
            <a:r>
              <a:rPr lang="ru-RU" dirty="0">
                <a:latin typeface="Times New Roman"/>
                <a:ea typeface="Times New Roman"/>
              </a:rPr>
              <a:t>развивающий и формирующий характер влияния образования на здоровье участников образовательных отношений на основе:</a:t>
            </a:r>
          </a:p>
          <a:p>
            <a:pPr marL="341312" indent="-342900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dirty="0">
                <a:latin typeface="Times New Roman"/>
                <a:ea typeface="Times New Roman"/>
              </a:rPr>
              <a:t> понимания здоровья как многомерной системы, состоящей из взаимозависимых компонентов; </a:t>
            </a:r>
          </a:p>
          <a:p>
            <a:pPr marL="341312" indent="-342900" algn="just">
              <a:lnSpc>
                <a:spcPct val="90000"/>
              </a:lnSpc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dirty="0">
                <a:latin typeface="Times New Roman"/>
                <a:ea typeface="Times New Roman"/>
              </a:rPr>
              <a:t>признания определяющей роли культуры здоровья как ценностно-мотивационной составляющей целенаправленного оздоровления образа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226BE87C-EBA3-42D0-A9B4-ECA8249458E8}"/>
              </a:ext>
            </a:extLst>
          </p:cNvPr>
          <p:cNvSpPr txBox="1">
            <a:spLocks/>
          </p:cNvSpPr>
          <p:nvPr/>
        </p:nvSpPr>
        <p:spPr>
          <a:xfrm>
            <a:off x="2040528" y="2462180"/>
            <a:ext cx="4267200" cy="22047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Здоровьесозидающая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 образовательная среда -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совокупность условий (компонентов, их функциональных связей, субъектов) образовательной организации, в результате взаимодействия которых происходит становление здоровья человека в системе образования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A7849278-9111-4167-82BE-C01D0ACED30E}"/>
              </a:ext>
            </a:extLst>
          </p:cNvPr>
          <p:cNvSpPr txBox="1">
            <a:spLocks/>
          </p:cNvSpPr>
          <p:nvPr/>
        </p:nvSpPr>
        <p:spPr>
          <a:xfrm>
            <a:off x="7002537" y="2462180"/>
            <a:ext cx="4328764" cy="23067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Здоровьесозидающая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 деятельность педагога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природосообразный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индивидуальный стиль субъектной деятельности на основе смысловой саморегуляции, ведущий к обеспечению профессионального здоровья педагога и здоровья обучающихся</a:t>
            </a:r>
          </a:p>
        </p:txBody>
      </p:sp>
      <p:sp>
        <p:nvSpPr>
          <p:cNvPr id="18" name="Левая круглая скобка 17">
            <a:extLst>
              <a:ext uri="{FF2B5EF4-FFF2-40B4-BE49-F238E27FC236}">
                <a16:creationId xmlns:a16="http://schemas.microsoft.com/office/drawing/2014/main" id="{749A5F51-8447-450A-A3CE-A9CCFF10BE18}"/>
              </a:ext>
            </a:extLst>
          </p:cNvPr>
          <p:cNvSpPr/>
          <p:nvPr/>
        </p:nvSpPr>
        <p:spPr>
          <a:xfrm rot="16200000">
            <a:off x="6609744" y="376137"/>
            <a:ext cx="332664" cy="8757920"/>
          </a:xfrm>
          <a:prstGeom prst="leftBracket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29">
            <a:extLst>
              <a:ext uri="{FF2B5EF4-FFF2-40B4-BE49-F238E27FC236}">
                <a16:creationId xmlns:a16="http://schemas.microsoft.com/office/drawing/2014/main" id="{D601DAF7-3542-4E07-88CA-C19D8A85AF28}"/>
              </a:ext>
            </a:extLst>
          </p:cNvPr>
          <p:cNvSpPr/>
          <p:nvPr/>
        </p:nvSpPr>
        <p:spPr>
          <a:xfrm>
            <a:off x="3888578" y="2190351"/>
            <a:ext cx="347448" cy="3261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29">
            <a:extLst>
              <a:ext uri="{FF2B5EF4-FFF2-40B4-BE49-F238E27FC236}">
                <a16:creationId xmlns:a16="http://schemas.microsoft.com/office/drawing/2014/main" id="{5D02380D-1A80-48C2-8290-E920BA791F9A}"/>
              </a:ext>
            </a:extLst>
          </p:cNvPr>
          <p:cNvSpPr/>
          <p:nvPr/>
        </p:nvSpPr>
        <p:spPr>
          <a:xfrm>
            <a:off x="9227250" y="2238895"/>
            <a:ext cx="347448" cy="3261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J:\СВЕЖЕЕ_1\конференция_Янушанец\2.PNG">
            <a:extLst>
              <a:ext uri="{FF2B5EF4-FFF2-40B4-BE49-F238E27FC236}">
                <a16:creationId xmlns:a16="http://schemas.microsoft.com/office/drawing/2014/main" id="{34B99067-ACA4-458C-87B7-915ED81D8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862" y="4992263"/>
            <a:ext cx="2071702" cy="1694576"/>
          </a:xfrm>
          <a:prstGeom prst="rect">
            <a:avLst/>
          </a:prstGeom>
          <a:noFill/>
        </p:spPr>
      </p:pic>
      <p:sp>
        <p:nvSpPr>
          <p:cNvPr id="14" name="Содержимое 4">
            <a:extLst>
              <a:ext uri="{FF2B5EF4-FFF2-40B4-BE49-F238E27FC236}">
                <a16:creationId xmlns:a16="http://schemas.microsoft.com/office/drawing/2014/main" id="{29B78CE2-7B85-4075-AD1E-3299106F1F3B}"/>
              </a:ext>
            </a:extLst>
          </p:cNvPr>
          <p:cNvSpPr txBox="1">
            <a:spLocks/>
          </p:cNvSpPr>
          <p:nvPr/>
        </p:nvSpPr>
        <p:spPr>
          <a:xfrm>
            <a:off x="2040528" y="4974651"/>
            <a:ext cx="2839426" cy="7383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ЗДОРОВЬЯ САНКТ-ПЕТЕРБУРГА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2" name="Picture 4" descr="H:\КОМИТЕТ\КО_КОНКУРСЫ\15-16\УЗ_2016\УЗ_2015_Шушаков\фото\конкурс\1.jpg">
            <a:extLst>
              <a:ext uri="{FF2B5EF4-FFF2-40B4-BE49-F238E27FC236}">
                <a16:creationId xmlns:a16="http://schemas.microsoft.com/office/drawing/2014/main" id="{7421BB73-9549-4626-89C0-9C4FE7F1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8565" y="4974651"/>
            <a:ext cx="2167115" cy="1625226"/>
          </a:xfrm>
          <a:prstGeom prst="rect">
            <a:avLst/>
          </a:prstGeom>
          <a:noFill/>
        </p:spPr>
      </p:pic>
      <p:sp>
        <p:nvSpPr>
          <p:cNvPr id="15" name="Содержимое 4">
            <a:extLst>
              <a:ext uri="{FF2B5EF4-FFF2-40B4-BE49-F238E27FC236}">
                <a16:creationId xmlns:a16="http://schemas.microsoft.com/office/drawing/2014/main" id="{D34004F3-883B-4866-A1A0-672AA2A6A274}"/>
              </a:ext>
            </a:extLst>
          </p:cNvPr>
          <p:cNvSpPr txBox="1">
            <a:spLocks/>
          </p:cNvSpPr>
          <p:nvPr/>
        </p:nvSpPr>
        <p:spPr>
          <a:xfrm>
            <a:off x="7099139" y="5020378"/>
            <a:ext cx="2839426" cy="6053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ЗДОРОВЬЯ САНКТ-ПЕТЕРБУРГА»</a:t>
            </a:r>
            <a:endParaRPr lang="ru-RU" sz="17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5198533" y="2134511"/>
            <a:ext cx="3462490" cy="2590060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Культура здоровья участников образовательных отношений:</a:t>
            </a:r>
          </a:p>
          <a:p>
            <a:pPr>
              <a:spcBef>
                <a:spcPts val="0"/>
              </a:spcBef>
              <a:defRPr/>
            </a:pP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проф. здоровье педагогов;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развитие компетенций педагогов;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содержание учебных предметов;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внеурочная и воспитательная деятельность,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образование;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информационное обеспечение;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вовлечение родителей обучающихся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1871133" y="2160964"/>
            <a:ext cx="3095034" cy="2610061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Здоровый и безопасный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процесс: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образовательные технологии урока;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обоснованный учебный режим;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двигательная активность обучающихся;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санитарно-гигиеническое обеспечение;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здоровое питание в школе;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зона, свободная от употребления ПАВ;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обеспечение безопасности в школе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8898467" y="2134511"/>
            <a:ext cx="2848188" cy="2513237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Коррекция  здоровья 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оздоровление школьников: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выявление групп риска;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индивидуальные образовательные маршруты;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инклюзивное образование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оздоровительные программы;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сопровождение педагога-психолога;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социально-педагогическая поддержка</a:t>
            </a:r>
          </a:p>
        </p:txBody>
      </p:sp>
      <p:sp>
        <p:nvSpPr>
          <p:cNvPr id="14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4011199" y="5274440"/>
            <a:ext cx="5765567" cy="1354667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449263">
              <a:spcBef>
                <a:spcPts val="0"/>
              </a:spcBef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Организационные механизмы </a:t>
            </a:r>
          </a:p>
          <a:p>
            <a:pPr marL="449263"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служба здоровья</a:t>
            </a:r>
          </a:p>
          <a:p>
            <a:pPr marL="449263"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мониторинг здоровья</a:t>
            </a:r>
          </a:p>
          <a:p>
            <a:pPr marL="449263"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школьная программа здоровья   </a:t>
            </a:r>
          </a:p>
          <a:p>
            <a:pPr marL="449263"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сетевое взаимодействие и социальное партнерств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600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2041312" y="1316765"/>
            <a:ext cx="9705343" cy="340784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Здоровьесозидающая образовательная среда</a:t>
            </a:r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739FBF78-0480-41F4-A37D-C6362DA64E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3067" y="326202"/>
            <a:ext cx="9034778" cy="768349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Модель Школы здоровья в Санкт-Петербурге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0185910" y="1859461"/>
            <a:ext cx="571500" cy="26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2" name="Стрелка вниз 11"/>
          <p:cNvSpPr/>
          <p:nvPr/>
        </p:nvSpPr>
        <p:spPr>
          <a:xfrm>
            <a:off x="6529064" y="1777212"/>
            <a:ext cx="571500" cy="26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3" name="Стрелка вниз 12"/>
          <p:cNvSpPr/>
          <p:nvPr/>
        </p:nvSpPr>
        <p:spPr>
          <a:xfrm>
            <a:off x="3132900" y="1818453"/>
            <a:ext cx="571500" cy="26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1" name="Стрелка вниз 12">
            <a:extLst>
              <a:ext uri="{FF2B5EF4-FFF2-40B4-BE49-F238E27FC236}">
                <a16:creationId xmlns:a16="http://schemas.microsoft.com/office/drawing/2014/main" id="{548997AC-C424-42ED-B3D6-F6885142F9AB}"/>
              </a:ext>
            </a:extLst>
          </p:cNvPr>
          <p:cNvSpPr/>
          <p:nvPr/>
        </p:nvSpPr>
        <p:spPr>
          <a:xfrm rot="10800000">
            <a:off x="4145278" y="4856328"/>
            <a:ext cx="571500" cy="26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Стрелка вниз 12">
            <a:extLst>
              <a:ext uri="{FF2B5EF4-FFF2-40B4-BE49-F238E27FC236}">
                <a16:creationId xmlns:a16="http://schemas.microsoft.com/office/drawing/2014/main" id="{91A6C148-14FA-4157-82EF-2664168C483E}"/>
              </a:ext>
            </a:extLst>
          </p:cNvPr>
          <p:cNvSpPr/>
          <p:nvPr/>
        </p:nvSpPr>
        <p:spPr>
          <a:xfrm rot="10800000">
            <a:off x="6754706" y="4866323"/>
            <a:ext cx="571500" cy="26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8" name="Стрелка вниз 12">
            <a:extLst>
              <a:ext uri="{FF2B5EF4-FFF2-40B4-BE49-F238E27FC236}">
                <a16:creationId xmlns:a16="http://schemas.microsoft.com/office/drawing/2014/main" id="{A26053AE-98BF-4884-B121-0300DF17CC07}"/>
              </a:ext>
            </a:extLst>
          </p:cNvPr>
          <p:cNvSpPr/>
          <p:nvPr/>
        </p:nvSpPr>
        <p:spPr>
          <a:xfrm rot="10800000">
            <a:off x="9205266" y="4742108"/>
            <a:ext cx="571500" cy="26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996818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211512" y="570971"/>
            <a:ext cx="8964488" cy="562074"/>
          </a:xfrm>
        </p:spPr>
        <p:txBody>
          <a:bodyPr>
            <a:noAutofit/>
          </a:bodyPr>
          <a:lstStyle/>
          <a:p>
            <a:pPr algn="ctr"/>
            <a:br>
              <a:rPr lang="ru-RU" alt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Партнерство ОО с семьей в области формирования экологически целесообразного, здорового и безопасного образа жизни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981200" y="1615645"/>
            <a:ext cx="10109200" cy="5123822"/>
          </a:xfr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</a:pP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семьи и родителей 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текущих результатах </a:t>
            </a:r>
            <a:r>
              <a:rPr lang="ru-RU" alt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здоровьесозидающей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деятельности ОО, о результатах мониторинга здоровья, позволяющих им более компетентно реализовывать здоровый образ жизни семьи</a:t>
            </a:r>
          </a:p>
          <a:p>
            <a:pPr>
              <a:spcBef>
                <a:spcPts val="400"/>
              </a:spcBef>
            </a:pP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Просвещение родителей 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здоровья и здорового образа жизни (родительские собрания, лектории, школы для родителей, тренинги </a:t>
            </a:r>
            <a:r>
              <a:rPr lang="ru-RU" alt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эффектив-ного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родительства)</a:t>
            </a:r>
          </a:p>
          <a:p>
            <a:pPr>
              <a:spcBef>
                <a:spcPts val="400"/>
              </a:spcBef>
            </a:pP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родителей в организации и проведении  совместных с детьми мероприятий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формированию здорового образа жизни обучающихся (спартакиады, дни здоровья, фестивали здоровья, туристические походы и выезды на природу и пр.)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азвитие детско-родительских общностей</a:t>
            </a:r>
            <a:r>
              <a:rPr lang="ru-RU" sz="19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(например, клубов здоровья)</a:t>
            </a:r>
            <a:endParaRPr lang="ru-RU" alt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  <a:defRPr/>
            </a:pP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семейной проектно-исследовательской деятельности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вопросам здоровья и здорового образа жизни</a:t>
            </a:r>
          </a:p>
          <a:p>
            <a:pPr>
              <a:spcBef>
                <a:spcPts val="400"/>
              </a:spcBef>
              <a:defRPr/>
            </a:pP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И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ндивидуальная и групповая консультационная деятельность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семьями учащихся, в том числе, с использованием интернет-ресурсов</a:t>
            </a:r>
          </a:p>
          <a:p>
            <a:pPr>
              <a:spcBef>
                <a:spcPts val="400"/>
              </a:spcBef>
              <a:defRPr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</a:rPr>
              <a:t>7.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овлечение родителей в процесс управления </a:t>
            </a:r>
            <a:r>
              <a:rPr lang="ru-RU" sz="1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здоровьесозидающей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деятельностью образовательной организации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основе механизмов государственно-общественного управления (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деятельнoсть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координационных структур, в которые входят представители родительской общественности и т.п.)</a:t>
            </a:r>
            <a:endParaRPr lang="ru-RU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9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DD1AB-9A7C-45C7-AB78-315764A1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образовательной экосистеме…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39E7CA3-5BDE-4082-B2A4-2905E5BE6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36" y="1615253"/>
            <a:ext cx="5475134" cy="466701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812FA5-14CB-456D-A432-0B0C8FAF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6BD4F4-C4FA-4442-AEAC-C98FA141108F}"/>
              </a:ext>
            </a:extLst>
          </p:cNvPr>
          <p:cNvSpPr/>
          <p:nvPr/>
        </p:nvSpPr>
        <p:spPr>
          <a:xfrm>
            <a:off x="1896534" y="1859340"/>
            <a:ext cx="432646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Особенности образовательной экосистемы:</a:t>
            </a:r>
          </a:p>
          <a:p>
            <a:pPr indent="127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сетевой характер взаимодействия;</a:t>
            </a:r>
          </a:p>
          <a:p>
            <a:pPr indent="127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саморегуляция и саморазвитие; </a:t>
            </a:r>
          </a:p>
          <a:p>
            <a:pPr indent="127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открытость, обмен с окружением энергией и информацией; </a:t>
            </a:r>
          </a:p>
          <a:p>
            <a:pPr indent="127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состояние постоянной трансформации; </a:t>
            </a:r>
          </a:p>
          <a:p>
            <a:pPr indent="127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устойчивость благодаря</a:t>
            </a:r>
            <a:r>
              <a:rPr lang="ru-RU" sz="2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высокому уровню солидарности и доверия в системе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7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Переход от мира </a:t>
            </a:r>
            <a:r>
              <a:rPr lang="en-US" dirty="0"/>
              <a:t>SPOD</a:t>
            </a:r>
            <a:r>
              <a:rPr lang="ru-RU" dirty="0"/>
              <a:t> к миру </a:t>
            </a:r>
            <a:r>
              <a:rPr lang="en-US" dirty="0"/>
              <a:t>VUCA</a:t>
            </a:r>
            <a:r>
              <a:rPr lang="ru-RU" dirty="0"/>
              <a:t> </a:t>
            </a:r>
            <a:br>
              <a:rPr lang="ru-RU" dirty="0"/>
            </a:br>
            <a:r>
              <a:rPr lang="ru-RU" sz="2400" i="1" dirty="0"/>
              <a:t>(Цифровой дебют образовательных отношений: Монография. СПб: ВШЭ, 2021)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9FE00-9827-4477-9577-4B60390AC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49876"/>
            <a:ext cx="8966199" cy="50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1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9E8FB-CFB3-4796-B31F-A81E50CD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горизонтальном обучении педагогических работников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41FC28-11F6-4208-812A-9F14CA23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11C57F-31EB-4215-9C1B-DB373264AF5B}"/>
              </a:ext>
            </a:extLst>
          </p:cNvPr>
          <p:cNvSpPr/>
          <p:nvPr/>
        </p:nvSpPr>
        <p:spPr>
          <a:xfrm>
            <a:off x="1958218" y="1739350"/>
            <a:ext cx="9701088" cy="12965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2527"/>
              </a:lnSpc>
              <a:spcBef>
                <a:spcPts val="2985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«Горизонтальное обучение» педагогических работников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система P2P (англ.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peer-to-peer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«равный равному»), обучение внутри профессиональных сообществ педагогов и руководителей образовательных организаций.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E3F33A-F93B-448D-88C0-8EC62297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41" y="3266469"/>
            <a:ext cx="3777935" cy="25196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6291D2-EDEF-4A0F-A5F2-9B56FE768768}"/>
              </a:ext>
            </a:extLst>
          </p:cNvPr>
          <p:cNvSpPr/>
          <p:nvPr/>
        </p:nvSpPr>
        <p:spPr>
          <a:xfrm>
            <a:off x="6198925" y="3035906"/>
            <a:ext cx="5720932" cy="32466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95"/>
              </a:lnSpc>
              <a:spcBef>
                <a:spcPts val="2239"/>
              </a:spcBef>
            </a:pPr>
            <a:r>
              <a:rPr lang="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«Участие в    объединениях    даёт педагогам возможность погрузиться    в    уникальную интеллектуальную среду. Общение, обмен мнениями, примеры из личного опыта, методические находки - всё это помогает учителям развить и распространить уже существующие идеи, найти вдохновение для новых, вместе сделать для совершенствования преподавания учебных дисциплин то, что не под силу одному»</a:t>
            </a:r>
          </a:p>
          <a:p>
            <a:pPr algn="r">
              <a:lnSpc>
                <a:spcPts val="1440"/>
              </a:lnSpc>
            </a:pPr>
            <a:endParaRPr lang="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ts val="1440"/>
              </a:lnSpc>
            </a:pPr>
            <a:r>
              <a:rPr lang="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Сергеевич Кравцов, министр Просвещения РФ, интервью для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журнала Минпросвещения России «Вестник образования» 28.08.2020</a:t>
            </a:r>
            <a:endParaRPr lang="en-US" sz="1600" u="sng" dirty="0">
              <a:solidFill>
                <a:srgbClr val="00458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13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6"/>
          <p:cNvSpPr>
            <a:spLocks noChangeArrowheads="1"/>
          </p:cNvSpPr>
          <p:nvPr/>
        </p:nvSpPr>
        <p:spPr bwMode="auto">
          <a:xfrm rot="10800000">
            <a:off x="3155536" y="5515522"/>
            <a:ext cx="500066" cy="714380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10800000">
            <a:off x="6096000" y="5572140"/>
            <a:ext cx="500066" cy="714380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1643" name="Rectangle 11"/>
          <p:cNvSpPr>
            <a:spLocks noChangeArrowheads="1"/>
          </p:cNvSpPr>
          <p:nvPr/>
        </p:nvSpPr>
        <p:spPr bwMode="auto">
          <a:xfrm>
            <a:off x="2098630" y="6000768"/>
            <a:ext cx="5344549" cy="6080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Общеобразовательные организации Санкт-Петербурга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4741007" y="4953018"/>
            <a:ext cx="576262" cy="457200"/>
          </a:xfrm>
          <a:prstGeom prst="rightArrow">
            <a:avLst>
              <a:gd name="adj1" fmla="val 50000"/>
              <a:gd name="adj2" fmla="val 3151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4800562" y="3583786"/>
            <a:ext cx="509618" cy="457200"/>
          </a:xfrm>
          <a:prstGeom prst="rightArrow">
            <a:avLst>
              <a:gd name="adj1" fmla="val 50000"/>
              <a:gd name="adj2" fmla="val 3151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6034118" y="4000504"/>
            <a:ext cx="500066" cy="714380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3162282" y="3904477"/>
            <a:ext cx="500066" cy="714380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6103334" y="2620964"/>
            <a:ext cx="500066" cy="714380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1634" name="AutoShape 2"/>
          <p:cNvSpPr>
            <a:spLocks noChangeArrowheads="1"/>
          </p:cNvSpPr>
          <p:nvPr/>
        </p:nvSpPr>
        <p:spPr bwMode="auto">
          <a:xfrm>
            <a:off x="4978322" y="1985954"/>
            <a:ext cx="331857" cy="457200"/>
          </a:xfrm>
          <a:prstGeom prst="rightArrow">
            <a:avLst>
              <a:gd name="adj1" fmla="val 50000"/>
              <a:gd name="adj2" fmla="val 3151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1638" name="AutoShape 6"/>
          <p:cNvSpPr>
            <a:spLocks noChangeArrowheads="1"/>
          </p:cNvSpPr>
          <p:nvPr/>
        </p:nvSpPr>
        <p:spPr bwMode="auto">
          <a:xfrm>
            <a:off x="3199149" y="2613831"/>
            <a:ext cx="500066" cy="714380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1639" name="Rectangle 7"/>
          <p:cNvSpPr>
            <a:spLocks noChangeArrowheads="1"/>
          </p:cNvSpPr>
          <p:nvPr/>
        </p:nvSpPr>
        <p:spPr bwMode="auto">
          <a:xfrm>
            <a:off x="2159683" y="1532455"/>
            <a:ext cx="2666207" cy="14287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Комитет по образованию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Санкт-Петербурга: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Межведомственный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Координационный совет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по охране жизни и здоровья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детей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 в ОО СПб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21640" name="Rectangle 8"/>
          <p:cNvSpPr>
            <a:spLocks noChangeArrowheads="1"/>
          </p:cNvSpPr>
          <p:nvPr/>
        </p:nvSpPr>
        <p:spPr bwMode="auto">
          <a:xfrm>
            <a:off x="5310180" y="1556253"/>
            <a:ext cx="2305128" cy="14287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Отделы образования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Администрации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Санкт-Петербурга: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специалисты, курирующие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решение  проблемы здоровья </a:t>
            </a:r>
          </a:p>
        </p:txBody>
      </p:sp>
      <p:sp>
        <p:nvSpPr>
          <p:cNvPr id="1221641" name="Rectangle 9"/>
          <p:cNvSpPr>
            <a:spLocks noChangeArrowheads="1"/>
          </p:cNvSpPr>
          <p:nvPr/>
        </p:nvSpPr>
        <p:spPr bwMode="auto">
          <a:xfrm>
            <a:off x="2159683" y="3350686"/>
            <a:ext cx="2581324" cy="10001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СПб АППО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itchFamily="18" charset="0"/>
              </a:rPr>
              <a:t>методическое объединение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itchFamily="18" charset="0"/>
              </a:rPr>
              <a:t>«Здоровье в семье и школе»</a:t>
            </a:r>
          </a:p>
        </p:txBody>
      </p:sp>
      <p:sp>
        <p:nvSpPr>
          <p:cNvPr id="1221642" name="Rectangle 10"/>
          <p:cNvSpPr>
            <a:spLocks noChangeArrowheads="1"/>
          </p:cNvSpPr>
          <p:nvPr/>
        </p:nvSpPr>
        <p:spPr bwMode="auto">
          <a:xfrm>
            <a:off x="5317269" y="3328991"/>
            <a:ext cx="2288485" cy="10001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Районные ИМЦ: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методисты по </a:t>
            </a:r>
          </a:p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</a:rPr>
              <a:t>здоровьесберегающей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деятельности</a:t>
            </a:r>
          </a:p>
        </p:txBody>
      </p:sp>
      <p:sp>
        <p:nvSpPr>
          <p:cNvPr id="1221644" name="Text Box 12"/>
          <p:cNvSpPr txBox="1">
            <a:spLocks noChangeArrowheads="1"/>
          </p:cNvSpPr>
          <p:nvPr/>
        </p:nvSpPr>
        <p:spPr bwMode="auto">
          <a:xfrm>
            <a:off x="2098630" y="96544"/>
            <a:ext cx="7994741" cy="104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Координация и научно-методическое сопровождение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деятельности образовательных организаций Санкт-Петербурга по направлению «Здоровье в семье и школе»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21645" name="Rectangle 13"/>
          <p:cNvSpPr>
            <a:spLocks noChangeArrowheads="1"/>
          </p:cNvSpPr>
          <p:nvPr/>
        </p:nvSpPr>
        <p:spPr bwMode="auto">
          <a:xfrm>
            <a:off x="2119685" y="4658266"/>
            <a:ext cx="2571768" cy="8572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Кластеры инновационных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ОО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(ГРЦ и РРЦ, ОУЛ, РИП) 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413060" y="4714884"/>
            <a:ext cx="2143140" cy="8572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Кластеры опорных ОО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районного уровня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9" name="Текст 3"/>
          <p:cNvSpPr txBox="1">
            <a:spLocks/>
          </p:cNvSpPr>
          <p:nvPr/>
        </p:nvSpPr>
        <p:spPr>
          <a:xfrm>
            <a:off x="7767740" y="1184184"/>
            <a:ext cx="4232997" cy="552015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indent="15875">
              <a:buFont typeface="Arial" charset="0"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городского и районного уровня в рамках общего плана деятельности:  взаимообмен, </a:t>
            </a:r>
          </a:p>
          <a:p>
            <a:pPr indent="15875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и анализ опыта ОО</a:t>
            </a:r>
          </a:p>
          <a:p>
            <a:pPr indent="15875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Мероприятия городского уровня и выше, проведенные СПб АППО : обсуждение теоретических оснований и практического опыта ОО, взаимообмен опытом с регионами РФ, публикации </a:t>
            </a:r>
          </a:p>
          <a:p>
            <a:pPr indent="15875">
              <a:spcBef>
                <a:spcPct val="20000"/>
              </a:spcBef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Всероссийские и региональные конкурсы: выявление и трансляция инновационного опыта педагогов и ОО </a:t>
            </a:r>
          </a:p>
          <a:p>
            <a:pPr indent="15875">
              <a:spcBef>
                <a:spcPct val="20000"/>
              </a:spcBef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Сетевые исследовательские проекты: исследование результативности деятельности ОО</a:t>
            </a:r>
          </a:p>
          <a:p>
            <a:pPr indent="15875">
              <a:spcBef>
                <a:spcPct val="20000"/>
              </a:spcBef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Инновационная деятельность ООО: экспериментальная апробация и методическое обеспечение инноваций</a:t>
            </a:r>
          </a:p>
          <a:p>
            <a:pPr indent="15875">
              <a:spcBef>
                <a:spcPct val="20000"/>
              </a:spcBef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Курсы повышения квалификации СПб АППО: повышение готовности администрации и педагогов ОО</a:t>
            </a:r>
          </a:p>
        </p:txBody>
      </p:sp>
      <p:pic>
        <p:nvPicPr>
          <p:cNvPr id="30" name="Picture 25" descr="8376805_P00D0">
            <a:extLst>
              <a:ext uri="{FF2B5EF4-FFF2-40B4-BE49-F238E27FC236}">
                <a16:creationId xmlns:a16="http://schemas.microsoft.com/office/drawing/2014/main" id="{F88D44B5-7E09-4DFE-906B-59AF9BFA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4230" y="161583"/>
            <a:ext cx="813022" cy="72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36AA62A5-7B35-4571-9763-E2EC520A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443" y="382696"/>
            <a:ext cx="950646" cy="52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2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N:\Users\Маргарита\Document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50" y="524612"/>
            <a:ext cx="1591520" cy="2125760"/>
          </a:xfrm>
          <a:prstGeom prst="rect">
            <a:avLst/>
          </a:prstGeom>
          <a:noFill/>
        </p:spPr>
      </p:pic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38810" y="214290"/>
            <a:ext cx="5214974" cy="428628"/>
          </a:xfrm>
          <a:noFill/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Научно-методическое обеспечение 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" descr="N:\Users\Маргарита\Documents\Книга Здоровая шко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28879" y="606406"/>
            <a:ext cx="2141043" cy="156437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19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0415" y="528784"/>
            <a:ext cx="4381585" cy="32502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910905" y="4334397"/>
            <a:ext cx="6999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23-25 марта 2022 г. – Всероссийская научно-практическая онлайн конференция  «На пути к здоровой, безопасной и экологичной школе»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Международного Петербургского образовательного форума, дистанционно</a:t>
            </a:r>
          </a:p>
        </p:txBody>
      </p:sp>
      <p:pic>
        <p:nvPicPr>
          <p:cNvPr id="925703" name="Picture 7" descr="Марг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5614" y="413700"/>
            <a:ext cx="1596045" cy="21410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3" descr="F:\Scan.jpg">
            <a:extLst>
              <a:ext uri="{FF2B5EF4-FFF2-40B4-BE49-F238E27FC236}">
                <a16:creationId xmlns:a16="http://schemas.microsoft.com/office/drawing/2014/main" id="{D6AE6D3D-0A0E-464C-9B5A-0A820870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2490" y="1966740"/>
            <a:ext cx="1502638" cy="201494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D3D641-FC4B-4D80-B9F0-3E25E97D1D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21" y="2157554"/>
            <a:ext cx="1487039" cy="1982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1F2DF2-F0DF-4691-A5ED-5027DF3107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80" y="2024802"/>
            <a:ext cx="1664676" cy="22195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5043F9-CC97-42F3-9ADE-4743FD601D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0446" y="3848799"/>
            <a:ext cx="2042497" cy="15318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9C8BA6-523F-400D-BABE-24305FE10E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46" y="4926081"/>
            <a:ext cx="2419927" cy="181494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4E534C0-7878-40E1-8C0E-DFD689CE85F7}"/>
              </a:ext>
            </a:extLst>
          </p:cNvPr>
          <p:cNvSpPr/>
          <p:nvPr/>
        </p:nvSpPr>
        <p:spPr>
          <a:xfrm>
            <a:off x="1851638" y="5632726"/>
            <a:ext cx="7533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 Всероссийская научно-практическая конференция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международным участием «Воспитание семейных ценностей: партнерство семьи, школы и общества»,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пленарное заседание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21.04.2022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дистанционно, секции в течение апреля.</a:t>
            </a:r>
          </a:p>
        </p:txBody>
      </p:sp>
    </p:spTree>
    <p:extLst>
      <p:ext uri="{BB962C8B-B14F-4D97-AF65-F5344CB8AC3E}">
        <p14:creationId xmlns:p14="http://schemas.microsoft.com/office/powerpoint/2010/main" val="2943821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C189660-A81B-40DE-98B2-4A3AF5F37E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53200" y="2351315"/>
            <a:ext cx="5638800" cy="4392500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358775" algn="l"/>
              </a:tabLst>
            </a:pPr>
            <a:r>
              <a:rPr lang="ru-RU" sz="37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к работе МО</a:t>
            </a:r>
          </a:p>
          <a:p>
            <a:pPr marL="11113" indent="-11113">
              <a:buFont typeface="Wingdings" panose="05000000000000000000" pitchFamily="2" charset="2"/>
              <a:buChar char="v"/>
              <a:tabLst>
                <a:tab pos="358775" algn="l"/>
              </a:tabLst>
            </a:pPr>
            <a:r>
              <a:rPr lang="ru-RU" sz="29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очень не хватало «живого» общения, больше выездных мероприятий</a:t>
            </a:r>
          </a:p>
          <a:p>
            <a:pPr marL="11113" indent="-11113">
              <a:buFont typeface="Wingdings" panose="05000000000000000000" pitchFamily="2" charset="2"/>
              <a:buChar char="v"/>
              <a:tabLst>
                <a:tab pos="358775" algn="l"/>
              </a:tabLst>
            </a:pPr>
            <a:r>
              <a:rPr lang="ru-RU" sz="29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жесткие ограничения по времени проведения заседаний МО с возможностью активного взаимодействия</a:t>
            </a:r>
          </a:p>
          <a:p>
            <a:pPr marL="11113" indent="-11113">
              <a:buFont typeface="Wingdings" panose="05000000000000000000" pitchFamily="2" charset="2"/>
              <a:buChar char="v"/>
              <a:tabLst>
                <a:tab pos="358775" algn="l"/>
              </a:tabLst>
            </a:pPr>
            <a:r>
              <a:rPr lang="ru-RU" sz="29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постоянного взаимодействия в социальных сетях для широкого круга участников образовательных отношений</a:t>
            </a:r>
          </a:p>
          <a:p>
            <a:pPr marL="11113" indent="-11113">
              <a:buFont typeface="Wingdings" panose="05000000000000000000" pitchFamily="2" charset="2"/>
              <a:buChar char="v"/>
              <a:tabLst>
                <a:tab pos="358775" algn="l"/>
              </a:tabLst>
            </a:pPr>
            <a:r>
              <a:rPr lang="ru-RU" sz="29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возможность привлекать для участия в мероприятиях МО широкий круг педагогов, родителей, обучающихся</a:t>
            </a:r>
          </a:p>
          <a:p>
            <a:pPr marL="11113" indent="-11113">
              <a:buFont typeface="Wingdings" panose="05000000000000000000" pitchFamily="2" charset="2"/>
              <a:buChar char="v"/>
              <a:tabLst>
                <a:tab pos="358775" algn="l"/>
              </a:tabLst>
            </a:pPr>
            <a:r>
              <a:rPr lang="ru-RU" sz="29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интернет-ресурс для быстрого обмена информацией</a:t>
            </a:r>
            <a:endParaRPr lang="ru-RU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BEE6519-B7FE-46F1-A81C-2529293D8D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03028" y="114186"/>
            <a:ext cx="4180113" cy="206911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«Встреча» участников МО «Здоровье в семье и школе»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i="1" dirty="0">
                <a:solidFill>
                  <a:schemeClr val="bg1"/>
                </a:solidFill>
              </a:rPr>
              <a:t>13 мая 2021 г., Рощино, ДОЛ «Юность»</a:t>
            </a: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8B5C760B-B6D4-48F1-94CC-65B724D0C6A1}"/>
              </a:ext>
            </a:extLst>
          </p:cNvPr>
          <p:cNvSpPr txBox="1">
            <a:spLocks/>
          </p:cNvSpPr>
          <p:nvPr/>
        </p:nvSpPr>
        <p:spPr>
          <a:xfrm>
            <a:off x="1992085" y="2351314"/>
            <a:ext cx="4724401" cy="4506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1219170" rtl="0" eaLnBrk="1" latinLnBrk="0" hangingPunct="1">
              <a:spcBef>
                <a:spcPts val="800"/>
              </a:spcBef>
              <a:buFont typeface="Arial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мне участие в МО</a:t>
            </a:r>
          </a:p>
          <a:p>
            <a:pPr indent="15875">
              <a:buFont typeface="Wingdings" panose="05000000000000000000" pitchFamily="2" charset="2"/>
              <a:buChar char="v"/>
              <a:tabLst>
                <a:tab pos="174625" algn="l"/>
              </a:tabLs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деятельности</a:t>
            </a:r>
          </a:p>
          <a:p>
            <a:pPr indent="15875">
              <a:buFont typeface="Wingdings" panose="05000000000000000000" pitchFamily="2" charset="2"/>
              <a:buChar char="v"/>
              <a:tabLst>
                <a:tab pos="174625" algn="l"/>
              </a:tabLs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идеи, вдохновение</a:t>
            </a:r>
          </a:p>
          <a:p>
            <a:pPr indent="15875">
              <a:buFont typeface="Wingdings" panose="05000000000000000000" pitchFamily="2" charset="2"/>
              <a:buChar char="v"/>
              <a:tabLst>
                <a:tab pos="174625" algn="l"/>
              </a:tabLs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</a:t>
            </a:r>
          </a:p>
          <a:p>
            <a:pPr indent="15875">
              <a:buFont typeface="Wingdings" panose="05000000000000000000" pitchFamily="2" charset="2"/>
              <a:buChar char="v"/>
              <a:tabLst>
                <a:tab pos="174625" algn="l"/>
              </a:tabLs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</a:p>
          <a:p>
            <a:pPr indent="15875">
              <a:buFont typeface="Wingdings" panose="05000000000000000000" pitchFamily="2" charset="2"/>
              <a:buChar char="v"/>
              <a:tabLst>
                <a:tab pos="174625" algn="l"/>
              </a:tabLs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</a:t>
            </a:r>
          </a:p>
          <a:p>
            <a:pPr indent="15875">
              <a:buFont typeface="Wingdings" panose="05000000000000000000" pitchFamily="2" charset="2"/>
              <a:buChar char="v"/>
              <a:tabLst>
                <a:tab pos="174625" algn="l"/>
              </a:tabLs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профессионального развития</a:t>
            </a:r>
          </a:p>
          <a:p>
            <a:pPr indent="15875">
              <a:buFont typeface="Wingdings" panose="05000000000000000000" pitchFamily="2" charset="2"/>
              <a:buChar char="v"/>
              <a:tabLst>
                <a:tab pos="174625" algn="l"/>
              </a:tabLs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культуры здоровья</a:t>
            </a:r>
          </a:p>
          <a:p>
            <a:pPr indent="15875">
              <a:buFont typeface="Wingdings" panose="05000000000000000000" pitchFamily="2" charset="2"/>
              <a:buChar char="v"/>
              <a:tabLst>
                <a:tab pos="174625" algn="l"/>
              </a:tabLs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популяризации здорового образа жизни среди педагогов, обучающихся и их родителей…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76B6D-04DE-49EE-A752-C20400449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32" y="282197"/>
            <a:ext cx="2758822" cy="20691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3A8388-E405-44B9-AC8B-1BAA465D6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5" y="114186"/>
            <a:ext cx="2758823" cy="20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31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A5CA72-4608-4376-8BF5-0D145D5DB17B}"/>
              </a:ext>
            </a:extLst>
          </p:cNvPr>
          <p:cNvSpPr/>
          <p:nvPr/>
        </p:nvSpPr>
        <p:spPr>
          <a:xfrm>
            <a:off x="1837267" y="206338"/>
            <a:ext cx="100597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Здоровьесозидающий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 к образованию </a:t>
            </a:r>
          </a:p>
          <a:p>
            <a:pPr defTabSz="914377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реализует государственную политику и актуальный общественный запрос к общему образованию;</a:t>
            </a:r>
          </a:p>
          <a:p>
            <a:pPr defTabSz="914377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согласуется с научной основой стратегии развития образования;</a:t>
            </a:r>
          </a:p>
          <a:p>
            <a:pPr defTabSz="914377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востребован в образовательной системе Санкт-Петербурга;  </a:t>
            </a:r>
          </a:p>
          <a:p>
            <a:pPr defTabSz="914377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способствует тому, чтобы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Calibri"/>
              </a:rPr>
              <a:t>решение проблемы здоровья учащихся стало неотъемлемым компонентом жизнедеятельности санкт-петербургской школы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377"/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377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endParaRPr lang="ru-RU" sz="22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82E072-8353-4C79-AE3A-B4FE5B4641F2}"/>
              </a:ext>
            </a:extLst>
          </p:cNvPr>
          <p:cNvSpPr/>
          <p:nvPr/>
        </p:nvSpPr>
        <p:spPr>
          <a:xfrm>
            <a:off x="1837267" y="3252639"/>
            <a:ext cx="104357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buFont typeface="Wingdings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обобщать 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диссеминировать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модельный успешный опыт деятельности образовательных организаций и педагогов в области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здоровьесозидающего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образования;</a:t>
            </a:r>
          </a:p>
          <a:p>
            <a:pPr defTabSz="914377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использовать сетевые формы взаимодействия образовательных организаций и педагогов в рамках профессионального и дополнительного профессионального образования;</a:t>
            </a:r>
          </a:p>
          <a:p>
            <a:pPr defTabSz="914377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расширять использование цифровых технологий для построения открытой образовательной «горизонтальной» среды в рамках профессионального и дополнительного профессионального образования;</a:t>
            </a:r>
          </a:p>
          <a:p>
            <a:pPr defTabSz="914377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инструменты оценки качества горизонтального обучения педагогов.</a:t>
            </a:r>
          </a:p>
          <a:p>
            <a:pPr defTabSz="914377">
              <a:buFont typeface="Wingdings" pitchFamily="2" charset="2"/>
              <a:buChar char="q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5" y="1312336"/>
            <a:ext cx="2921000" cy="2595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6" y="4066119"/>
            <a:ext cx="2701925" cy="2597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1920876" y="67733"/>
            <a:ext cx="8567739" cy="985003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педагог и каждый родитель 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и может быть учителем здоровья…</a:t>
            </a:r>
          </a:p>
        </p:txBody>
      </p:sp>
      <p:pic>
        <p:nvPicPr>
          <p:cNvPr id="18437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0876" y="4114802"/>
            <a:ext cx="2879725" cy="2554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9965" y="1325036"/>
            <a:ext cx="2928937" cy="2595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9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9440" y="2641602"/>
            <a:ext cx="3311525" cy="2944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17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4">
            <a:extLst>
              <a:ext uri="{FF2B5EF4-FFF2-40B4-BE49-F238E27FC236}">
                <a16:creationId xmlns:a16="http://schemas.microsoft.com/office/drawing/2014/main" id="{6E6B5589-DE01-419D-B181-0720F4F0B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A220D33-84F2-4B8D-96C7-E25D5178620D}" type="slidenum">
              <a:rPr lang="ru-RU" altLang="ru-RU" sz="975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 sz="97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63EE522-B51A-4587-B6E4-8B284C3B1EC0}"/>
              </a:ext>
            </a:extLst>
          </p:cNvPr>
          <p:cNvSpPr txBox="1">
            <a:spLocks/>
          </p:cNvSpPr>
          <p:nvPr/>
        </p:nvSpPr>
        <p:spPr bwMode="auto">
          <a:xfrm>
            <a:off x="2150533" y="401009"/>
            <a:ext cx="5709663" cy="10191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ru-RU" sz="2475" b="1" kern="1200">
                <a:solidFill>
                  <a:srgbClr val="96222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5pPr>
            <a:lvl6pPr marL="25717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5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2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70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700" b="0" dirty="0">
                <a:solidFill>
                  <a:srgbClr val="002060"/>
                </a:solidFill>
                <a:latin typeface="Arial"/>
              </a:rPr>
              <a:t>В Российской Федерации с 2005 по 2019 гг. общая заболеваемость детей и подростков выросла на 20%, рост по всем классам болезней, кроме инфекционных заболеваний (</a:t>
            </a:r>
            <a:r>
              <a:rPr lang="ru-RU" altLang="ru-RU" sz="1700" b="0" i="1" dirty="0">
                <a:solidFill>
                  <a:srgbClr val="002060"/>
                </a:solidFill>
                <a:latin typeface="Arial"/>
              </a:rPr>
              <a:t>Росстат, ЦНИИОИЗ Минздрава России</a:t>
            </a:r>
            <a:r>
              <a:rPr lang="ru-RU" altLang="ru-RU" sz="1700" b="0" dirty="0">
                <a:solidFill>
                  <a:srgbClr val="002060"/>
                </a:solidFill>
                <a:latin typeface="Arial"/>
              </a:rPr>
              <a:t>)</a:t>
            </a:r>
          </a:p>
          <a:p>
            <a:pPr>
              <a:defRPr/>
            </a:pPr>
            <a:endParaRPr lang="ru-RU" altLang="ru-RU" sz="1800" b="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3317" name="Рисунок 10">
            <a:extLst>
              <a:ext uri="{FF2B5EF4-FFF2-40B4-BE49-F238E27FC236}">
                <a16:creationId xmlns:a16="http://schemas.microsoft.com/office/drawing/2014/main" id="{B8895A7D-EB6A-4590-B6BC-A7F5C7632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33" y="1651359"/>
            <a:ext cx="6824134" cy="511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EFA5DD-679D-4DAE-A63B-F4A80800EED9}"/>
              </a:ext>
            </a:extLst>
          </p:cNvPr>
          <p:cNvSpPr/>
          <p:nvPr/>
        </p:nvSpPr>
        <p:spPr>
          <a:xfrm>
            <a:off x="9440656" y="2504203"/>
            <a:ext cx="2296716" cy="35373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Причины роста показателей заболеваемости</a:t>
            </a:r>
          </a:p>
          <a:p>
            <a:pPr algn="ctr">
              <a:defRPr/>
            </a:pPr>
            <a:endParaRPr lang="ru-RU" sz="1350" dirty="0">
              <a:solidFill>
                <a:srgbClr val="002060"/>
              </a:solidFill>
              <a:latin typeface="Arial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35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1. Объективный рост</a:t>
            </a:r>
          </a:p>
          <a:p>
            <a:pPr>
              <a:defRPr/>
            </a:pPr>
            <a:r>
              <a:rPr lang="ru-RU" sz="135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2. Улучшение качества диагностики \ профосмотры \ диспансеризация</a:t>
            </a:r>
            <a:endParaRPr lang="en-US" sz="1350" dirty="0">
              <a:solidFill>
                <a:srgbClr val="002060"/>
              </a:solidFill>
              <a:latin typeface="Arial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35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-</a:t>
            </a:r>
            <a:r>
              <a:rPr lang="ru-RU" sz="135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 расширение скрининга на наследственную патологию</a:t>
            </a:r>
          </a:p>
          <a:p>
            <a:pPr>
              <a:defRPr/>
            </a:pPr>
            <a:r>
              <a:rPr lang="ru-RU" sz="135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- изменение критериев живорождения \ выхаживание недоношенных детей</a:t>
            </a:r>
          </a:p>
          <a:p>
            <a:pPr marL="257175" indent="-257175" algn="ctr">
              <a:buFontTx/>
              <a:buAutoNum type="arabicPeriod"/>
              <a:defRPr/>
            </a:pPr>
            <a:endParaRPr lang="ru-RU" sz="135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0D668F-5D19-4869-9FC3-0B0187501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41" y="90662"/>
            <a:ext cx="2563631" cy="1441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670859" y="4351867"/>
            <a:ext cx="2160241" cy="1460095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ровень психоэмоционального напряжения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обучащихся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2021 г., %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0F23EE-747A-4315-9638-481F272541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33" y="3776550"/>
            <a:ext cx="5246199" cy="2785118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</p:pic>
      <p:sp useBgFill="1"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34707" y="193459"/>
            <a:ext cx="9505359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Городские исследования СПб АППО по направлению «Здоровье в школе»: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результаты среза мониторинга здоровья (2010-2021 гг., более 2000 школьников 6 и 11 классов)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69" y="1046038"/>
            <a:ext cx="4249549" cy="2592289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12906" y="1220604"/>
            <a:ext cx="2495265" cy="1657890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психоэмоционального напряжения (перенапряжение)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i="1" dirty="0"/>
              <a:t> </a:t>
            </a:r>
            <a:endParaRPr lang="ru-RU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8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946D2-37DC-4024-84A7-E53C56F4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33" y="303691"/>
            <a:ext cx="9702799" cy="108012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современной молодежи на здоровый образ жизни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Радаев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Миллениалы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Как меняется российское общество. М: НИУ ВШЭ, 2019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Современная молодежь отличается ориентацией на здоровый образ жизни: они меньше курят и употребляют алкоголь, больше занимаются спортом, творчеством, меньше смотрят телевизор.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3A4B8B-5924-450F-A3D8-242AE30E4F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12" y="1695694"/>
            <a:ext cx="3591355" cy="253153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59FCD1-0B35-410E-8457-B7150CD708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02" y="2086545"/>
            <a:ext cx="4503489" cy="25315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750238-1BA4-4729-85AF-3B74043D11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53" y="4326467"/>
            <a:ext cx="4376101" cy="253153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9388043-B63D-4CEF-92CC-4576895EC3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04002" y="2421465"/>
            <a:ext cx="1422665" cy="1202268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Уровень физической подготовленности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учащихся, %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D4D3D1A-0C52-4555-9E63-9B7BE53016CA}"/>
              </a:ext>
            </a:extLst>
          </p:cNvPr>
          <p:cNvSpPr txBox="1">
            <a:spLocks/>
          </p:cNvSpPr>
          <p:nvPr/>
        </p:nvSpPr>
        <p:spPr>
          <a:xfrm>
            <a:off x="7231936" y="1643342"/>
            <a:ext cx="4581955" cy="302692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Предпочтительные занятия во время досуга, %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5330F06-3DE7-4ECA-9A14-DDD6D6F595DC}"/>
              </a:ext>
            </a:extLst>
          </p:cNvPr>
          <p:cNvSpPr txBox="1">
            <a:spLocks/>
          </p:cNvSpPr>
          <p:nvPr/>
        </p:nvSpPr>
        <p:spPr>
          <a:xfrm>
            <a:off x="2016718" y="4453467"/>
            <a:ext cx="1069067" cy="1820333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Высокий и опасный уровни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наркогенного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заражения окружения,  %</a:t>
            </a:r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40C4D46F-BC0D-4C24-96DC-FE6D9BBA2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733" y="4758589"/>
            <a:ext cx="4064613" cy="173534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Городские исследования СПб АППО по направлению «Здоровье в школе»: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результаты среза мониторинга здоровья (2010-2021 гг., более 2000 школьников 6 и 11 классов)</a:t>
            </a:r>
          </a:p>
        </p:txBody>
      </p:sp>
    </p:spTree>
    <p:extLst>
      <p:ext uri="{BB962C8B-B14F-4D97-AF65-F5344CB8AC3E}">
        <p14:creationId xmlns:p14="http://schemas.microsoft.com/office/powerpoint/2010/main" val="119242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946D2-37DC-4024-84A7-E53C56F4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566" y="58055"/>
            <a:ext cx="7832434" cy="120033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рекомендации по информационной безопасности учащихся общеобразовательных организаций» (ФГКУ «ВНИИ МВД России»)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99CF159-E663-423E-8FA1-FA69E124B265}"/>
              </a:ext>
            </a:extLst>
          </p:cNvPr>
          <p:cNvSpPr/>
          <p:nvPr/>
        </p:nvSpPr>
        <p:spPr>
          <a:xfrm>
            <a:off x="1671783" y="92363"/>
            <a:ext cx="1099127" cy="964992"/>
          </a:xfrm>
          <a:prstGeom prst="ellipse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10000" t="10000" r="10000" b="10000"/>
            </a:stretch>
          </a:blipFill>
          <a:ln w="63500" cmpd="thinThick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3DF9EF-FE85-49DF-913D-A4B22CAFFF33}"/>
              </a:ext>
            </a:extLst>
          </p:cNvPr>
          <p:cNvSpPr/>
          <p:nvPr/>
        </p:nvSpPr>
        <p:spPr>
          <a:xfrm>
            <a:off x="2201332" y="1628801"/>
            <a:ext cx="97197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Информационные угрозы, причиняющие вред здоровью и (или) развитию обучающихся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Угрозы, связанные с деструктивной идеологией радикализма, переходящей в экстремистскую или террористическую идеологию.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	Угрозы, связанные с незаконным изготовлением и употреблением наркотических средств, психотропных и (или) одурманивающих веществ.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	Информационные угрозы, связанные с сексуальными посягательствами и отношении несовершеннолетних.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	Информационные угрозы, связанные с призывами к осуществлению самоубийств.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	Информационные угрозы, связанные с вовлечением детей в преступную деятельность. 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1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8811" y="172019"/>
            <a:ext cx="3984443" cy="65139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факторы риска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(ИВФ РАО, 2002)</a:t>
            </a:r>
          </a:p>
          <a:p>
            <a:pPr marL="25399" indent="21166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37061" algn="l"/>
                <a:tab pos="482588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стрессовая педагогическая тактика</a:t>
            </a:r>
          </a:p>
          <a:p>
            <a:pPr marL="25399" indent="21166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37061" algn="l"/>
                <a:tab pos="482588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методик и технологий обучения</a:t>
            </a:r>
          </a:p>
          <a:p>
            <a:pPr marL="25399" indent="21166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37061" algn="l"/>
                <a:tab pos="482588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гигиенических требований к организации учебного процесса</a:t>
            </a:r>
          </a:p>
          <a:p>
            <a:pPr marL="25399" indent="21166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37061" algn="l"/>
                <a:tab pos="482588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грамотность родителей в вопросах сохранения здоровья детей</a:t>
            </a:r>
          </a:p>
          <a:p>
            <a:pPr marL="25399" indent="21166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37061" algn="l"/>
                <a:tab pos="482588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провалы в системе физического воспитания</a:t>
            </a:r>
          </a:p>
          <a:p>
            <a:pPr marL="25399" indent="21166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37061" algn="l"/>
                <a:tab pos="482588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интенсификация учебного процесса</a:t>
            </a:r>
          </a:p>
          <a:p>
            <a:pPr marL="25399" indent="21166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37061" algn="l"/>
                <a:tab pos="482588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неграмотность педагогов в вопросах здоровья детей</a:t>
            </a:r>
          </a:p>
          <a:p>
            <a:pPr marL="25399" indent="21166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37061" algn="l"/>
                <a:tab pos="482588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частичное разрушение служб медицинского контроля</a:t>
            </a:r>
          </a:p>
          <a:p>
            <a:pPr marL="25399" indent="21166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37061" algn="l"/>
                <a:tab pos="482588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системной работы по формированию ценности ЗОЖ</a:t>
            </a:r>
          </a:p>
          <a:p>
            <a:pPr marL="25399" indent="21166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37061" algn="l"/>
                <a:tab pos="482588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2B7203-F5EE-4572-84E2-82DB73D5489F}"/>
              </a:ext>
            </a:extLst>
          </p:cNvPr>
          <p:cNvSpPr txBox="1">
            <a:spLocks/>
          </p:cNvSpPr>
          <p:nvPr/>
        </p:nvSpPr>
        <p:spPr>
          <a:xfrm>
            <a:off x="6258747" y="212643"/>
            <a:ext cx="5856648" cy="6473339"/>
          </a:xfrm>
          <a:prstGeom prst="rect">
            <a:avLst/>
          </a:prstGeom>
          <a:solidFill>
            <a:schemeClr val="bg1"/>
          </a:solidFill>
        </p:spPr>
        <p:txBody>
          <a:bodyPr lIns="64291" tIns="32147" rIns="64291" bIns="32147">
            <a:normAutofit fontScale="25000" lnSpcReduction="20000"/>
          </a:bodyPr>
          <a:lstStyle/>
          <a:p>
            <a:pPr lvl="0" algn="ctr" eaLnBrk="0" hangingPunct="0">
              <a:defRPr/>
            </a:pPr>
            <a:r>
              <a:rPr lang="ru-RU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цифровой среды </a:t>
            </a:r>
          </a:p>
          <a:p>
            <a:pPr lvl="0" algn="ctr" eaLnBrk="0" hangingPunct="0">
              <a:defRPr/>
            </a:pPr>
            <a:r>
              <a:rPr lang="ru-RU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здоровье</a:t>
            </a:r>
          </a:p>
          <a:p>
            <a:pPr lvl="0" algn="ctr" eaLnBrk="0" hangingPunct="0">
              <a:defRPr/>
            </a:pPr>
            <a:r>
              <a:rPr lang="ru-RU" sz="8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(И.А. Баева, М.В. Белоусова, </a:t>
            </a:r>
          </a:p>
          <a:p>
            <a:pPr lvl="0" algn="ctr" eaLnBrk="0" hangingPunct="0">
              <a:defRPr/>
            </a:pPr>
            <a:r>
              <a:rPr lang="ru-RU" sz="8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Бойкова, Г.У. Солдатова , </a:t>
            </a:r>
          </a:p>
          <a:p>
            <a:pPr lvl="0" algn="ctr" eaLnBrk="0" hangingPunct="0">
              <a:defRPr/>
            </a:pPr>
            <a:r>
              <a:rPr lang="ru-RU" sz="8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8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Шпитцер</a:t>
            </a:r>
            <a:r>
              <a:rPr lang="ru-RU" sz="8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ctr" eaLnBrk="0" hangingPunct="0">
              <a:defRPr/>
            </a:pPr>
            <a:r>
              <a:rPr lang="ru-RU" sz="8800" u="sng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Психологическое здоровье</a:t>
            </a:r>
          </a:p>
          <a:p>
            <a:pPr marL="176209" indent="-176209" eaLnBrk="0" hangingPunct="0">
              <a:buFont typeface="Arial" panose="020B0604020202020204" pitchFamily="34" charset="0"/>
              <a:buChar char="•"/>
              <a:tabLst>
                <a:tab pos="358766" algn="l"/>
              </a:tabLst>
              <a:defRPr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«техногенное истощение мозга»</a:t>
            </a:r>
          </a:p>
          <a:p>
            <a:pPr marL="176209" indent="-176209" eaLnBrk="0" hangingPunct="0">
              <a:buFont typeface="Arial" panose="020B0604020202020204" pitchFamily="34" charset="0"/>
              <a:buChar char="•"/>
              <a:tabLst>
                <a:tab pos="358766" algn="l"/>
              </a:tabLst>
              <a:defRPr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коммуникации</a:t>
            </a:r>
          </a:p>
          <a:p>
            <a:pPr marL="176209" indent="-176209" eaLnBrk="0" hangingPunct="0">
              <a:buFont typeface="Arial" panose="020B0604020202020204" pitchFamily="34" charset="0"/>
              <a:buChar char="•"/>
              <a:defRPr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«цифровой разрыв» поколений</a:t>
            </a:r>
          </a:p>
          <a:p>
            <a:pPr marL="176209" indent="-176209" eaLnBrk="0" hangingPunct="0">
              <a:buFont typeface="Arial" panose="020B0604020202020204" pitchFamily="34" charset="0"/>
              <a:buChar char="•"/>
              <a:defRPr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снижения «радиуса активности» для развития мозга, задержки развития речи и мышления</a:t>
            </a:r>
          </a:p>
          <a:p>
            <a:pPr marL="176209" indent="-176209" eaLnBrk="0" hangingPunct="0">
              <a:buFont typeface="Arial" panose="020B0604020202020204" pitchFamily="34" charset="0"/>
              <a:buChar char="•"/>
              <a:defRPr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вредной для здоровья информации в Интернете</a:t>
            </a:r>
          </a:p>
          <a:p>
            <a:pPr marL="176209" indent="-176209" eaLnBrk="0" hangingPunct="0">
              <a:buFont typeface="Arial" panose="020B0604020202020204" pitchFamily="34" charset="0"/>
              <a:buChar char="•"/>
              <a:defRPr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 и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09" indent="-176209" eaLnBrk="0" hangingPunct="0">
              <a:buFont typeface="Arial" panose="020B0604020202020204" pitchFamily="34" charset="0"/>
              <a:buChar char="•"/>
              <a:defRPr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Интернет-зависимость</a:t>
            </a:r>
          </a:p>
          <a:p>
            <a:pPr algn="ctr" eaLnBrk="0" hangingPunct="0">
              <a:tabLst>
                <a:tab pos="358766" algn="l"/>
              </a:tabLst>
              <a:defRPr/>
            </a:pPr>
            <a:r>
              <a:rPr lang="ru-RU" sz="8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здоровье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eaLnBrk="0" hangingPunct="0">
              <a:defRPr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снижение двигательной активности</a:t>
            </a:r>
          </a:p>
          <a:p>
            <a:pPr marL="176209" indent="-176209" eaLnBrk="0" hangingPunct="0">
              <a:buFont typeface="Arial" panose="020B0604020202020204" pitchFamily="34" charset="0"/>
              <a:buChar char="•"/>
              <a:defRPr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опорно-двигательного аппарата, нарушения зрения</a:t>
            </a:r>
          </a:p>
          <a:p>
            <a:pPr indent="20638" eaLnBrk="0" hangingPunct="0">
              <a:buFont typeface="Arial" panose="020B0604020202020204" pitchFamily="34" charset="0"/>
              <a:buChar char="•"/>
              <a:defRPr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нарушения питания, сна из-за длительного пребывания за компьютером</a:t>
            </a:r>
          </a:p>
          <a:p>
            <a:pPr eaLnBrk="0" hangingPunct="0">
              <a:tabLst>
                <a:tab pos="358766" algn="l"/>
              </a:tabLst>
              <a:defRPr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связь радиочастотного излучения от беспроводных технологий с повышенным риском раковых заболеваний, особенно опухолей головного мозга</a:t>
            </a:r>
          </a:p>
          <a:p>
            <a:pPr eaLnBrk="0" hangingPunct="0">
              <a:tabLst>
                <a:tab pos="358766" algn="l"/>
              </a:tabLst>
              <a:defRPr/>
            </a:pP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6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ABBDC-4C89-42CA-B457-E3C64A68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32" y="1545613"/>
            <a:ext cx="10092267" cy="51885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F0187A-28FF-481B-AE9B-D932186BD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152348"/>
            <a:ext cx="2362629" cy="132833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E2BCCE9-6D92-419A-8836-DEAC2694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618" y="152348"/>
            <a:ext cx="7514381" cy="1104123"/>
          </a:xfrm>
        </p:spPr>
        <p:txBody>
          <a:bodyPr/>
          <a:lstStyle/>
          <a:p>
            <a:r>
              <a:rPr lang="ru-RU" dirty="0"/>
              <a:t>Смертность детей от внешних причин</a:t>
            </a:r>
          </a:p>
        </p:txBody>
      </p:sp>
    </p:spTree>
    <p:extLst>
      <p:ext uri="{BB962C8B-B14F-4D97-AF65-F5344CB8AC3E}">
        <p14:creationId xmlns:p14="http://schemas.microsoft.com/office/powerpoint/2010/main" val="337553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981199" y="1600201"/>
            <a:ext cx="9948333" cy="492442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1.Обострение проблемы детского неблагополучия - риски суицидального поведения, других рискованных форм поведения: участие в употребление ПАВ (алкоголь, курение, наркотики), экстремистских проявлений, агрессивность подростков в интернете(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своих сверстников) и в реальной жизни,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руферство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зацеперство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фактическая безнадзорность, различные формы школьной дезадаптации, противоправного поведения. Все эти риски напрямую связаны с семейным неблагополучием ребенка.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2.Конфликты родителей со своими детьми, педагогами и администрацией образовательных организаций.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3.Обе эти проблемы развиваются на фоне базовой общемировой проблемы: ухудшения всех характеристик развития современного ребенка.</a:t>
            </a:r>
          </a:p>
          <a:p>
            <a:endParaRPr lang="ru-RU" sz="2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5BB5FA-4348-4F95-B31B-FC456A54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в современном образовательном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256952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2464</Words>
  <Application>Microsoft Office PowerPoint</Application>
  <PresentationFormat>Широкоэкранный</PresentationFormat>
  <Paragraphs>237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1_Тема Office</vt:lpstr>
      <vt:lpstr>Взаимодействие семьи и школы в условиях цифровой трансформации образования: здоровьесозидающий подход</vt:lpstr>
      <vt:lpstr>Переход от мира SPOD к миру VUCA  (Цифровой дебют образовательных отношений: Монография. СПб: ВШЭ, 2021)</vt:lpstr>
      <vt:lpstr>Презентация PowerPoint</vt:lpstr>
      <vt:lpstr>Презентация PowerPoint</vt:lpstr>
      <vt:lpstr>Ориентация современной молодежи на здоровый образ жизни (В Радаев. Миллениалы: Как меняется российское общество. М: НИУ ВШЭ, 2019 Современная молодежь отличается ориентацией на здоровый образ жизни: они меньше курят и употребляют алкоголь, больше занимаются спортом, творчеством, меньше смотрят телевизор.</vt:lpstr>
      <vt:lpstr>«Методические рекомендации по информационной безопасности учащихся общеобразовательных организаций» (ФГКУ «ВНИИ МВД России»)</vt:lpstr>
      <vt:lpstr>Презентация PowerPoint</vt:lpstr>
      <vt:lpstr>Смертность детей от внешних причин</vt:lpstr>
      <vt:lpstr>Проблемы в современном образовательном пространстве</vt:lpstr>
      <vt:lpstr>Особенности развития «поколения Z»</vt:lpstr>
      <vt:lpstr>Презентация PowerPoint</vt:lpstr>
      <vt:lpstr>Об образовательной экосистеме</vt:lpstr>
      <vt:lpstr>Презентация PowerPoint</vt:lpstr>
      <vt:lpstr>О педагогической поддержке</vt:lpstr>
      <vt:lpstr>Презентация PowerPoint</vt:lpstr>
      <vt:lpstr>Презентация PowerPoint</vt:lpstr>
      <vt:lpstr>Модель Школы здоровья в Санкт-Петербурге</vt:lpstr>
      <vt:lpstr> Партнерство ОО с семьей в области формирования экологически целесообразного, здорового и безопасного образа жизни</vt:lpstr>
      <vt:lpstr>Об образовательной экосистеме…</vt:lpstr>
      <vt:lpstr>О горизонтальном обучении педагогических работников</vt:lpstr>
      <vt:lpstr>Презентация PowerPoint</vt:lpstr>
      <vt:lpstr>Научно-методическое обеспечение  </vt:lpstr>
      <vt:lpstr>«Встреча» участников МО «Здоровье в семье и школе»  13 мая 2021 г., Рощино, ДОЛ «Юность»</vt:lpstr>
      <vt:lpstr>Презентация PowerPoint</vt:lpstr>
      <vt:lpstr>Каждый педагог и каждый родитель  должен и может быть учителем здоровья…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и допрофессиональная компетентность обучающихся естественнонаучного профиля  (из опыта лицея № 554)</dc:title>
  <dc:creator>Маргарита</dc:creator>
  <cp:lastModifiedBy>Маргарита</cp:lastModifiedBy>
  <cp:revision>20</cp:revision>
  <dcterms:created xsi:type="dcterms:W3CDTF">2022-03-24T03:14:05Z</dcterms:created>
  <dcterms:modified xsi:type="dcterms:W3CDTF">2022-03-24T06:32:47Z</dcterms:modified>
</cp:coreProperties>
</file>